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7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" name="Oval 3"/>
          <p:cNvSpPr/>
          <p:nvPr/>
        </p:nvSpPr>
        <p:spPr>
          <a:xfrm>
            <a:off x="10058400" y="4572000"/>
            <a:ext cx="4572000" cy="45720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695" cy="14173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pic>
        <p:nvPicPr>
          <p:cNvPr id="6" name="Picture 5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56032"/>
            <a:ext cx="4206240" cy="10828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2148840"/>
            <a:ext cx="10972800" cy="8229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Calibri"/>
              </a:rPr>
              <a:t>Reconhecimento de Saberes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80360"/>
            <a:ext cx="10972800" cy="8229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Calibri"/>
              </a:rPr>
              <a:t>e Competências · RSC-PCCTAE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40480"/>
            <a:ext cx="10972800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0" i="0">
                <a:solidFill>
                  <a:srgbClr val="FFDCE0"/>
                </a:solidFill>
                <a:latin typeface="Calibri"/>
              </a:rPr>
              <a:t>Orientações iniciais sobre o processo de solicitação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84632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Calibri"/>
              </a:rPr>
              <a:t>31 de julho de 2026, sexta-feira · 10h às 12h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1208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FFDCE0"/>
                </a:solidFill>
                <a:latin typeface="Calibri"/>
              </a:rPr>
              <a:t>Auditório do CAPACIT · transmissão ao vivo pelo YouTube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85216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Calibri"/>
              </a:rPr>
              <a:t>Ícaro Duarte Pastana · Rafael Higor Pereira Nascimento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217920"/>
            <a:ext cx="109728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FFDCE0"/>
                </a:solidFill>
                <a:latin typeface="Calibri"/>
              </a:rPr>
              <a:t>Pró-Reitor e Diretor de Gestão de Pessoas · PROGEP/UFPA</a:t>
            </a:r>
          </a:p>
        </p:txBody>
      </p:sp>
      <p:sp>
        <p:nvSpPr>
          <p:cNvPr id="3" name="Oval 2"/>
          <p:cNvSpPr/>
          <p:nvPr/>
        </p:nvSpPr>
        <p:spPr>
          <a:xfrm>
            <a:off x="9144000" y="-1828800"/>
            <a:ext cx="6400800" cy="64008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Passo 1 · Seus dados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Nome, SIAPE, cargo, lotação, IQ atual e nível pretendido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10</a:t>
            </a:r>
          </a:p>
        </p:txBody>
      </p:sp>
      <p:pic>
        <p:nvPicPr>
          <p:cNvPr id="7" name="Picture 6" descr="02_passo1_dados_preenchido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2" y="1794510"/>
            <a:ext cx="8069708" cy="376429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PONTOS DE ATENÇÃO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Informe o IQ atual corretamente: ele define o nível compatível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99232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O nível pretendido segue a sua escolaridade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86784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Data de início do exercício no cargo atual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974336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Todos os campos com asterisco são obrigatórios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Passo 2 · </a:t>
            </a:r>
            <a:r>
              <a:rPr sz="2400" b="1" i="0" dirty="0" err="1">
                <a:latin typeface="Calibri"/>
              </a:rPr>
              <a:t>Escolha</a:t>
            </a:r>
            <a:r>
              <a:rPr sz="2400" b="1" i="0" dirty="0">
                <a:latin typeface="Calibri"/>
              </a:rPr>
              <a:t> dos </a:t>
            </a:r>
            <a:r>
              <a:rPr sz="2400" b="1" i="0" dirty="0" err="1">
                <a:latin typeface="Calibri"/>
              </a:rPr>
              <a:t>critérios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Os seis requisitos legais organizados em grupos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11</a:t>
            </a:r>
          </a:p>
        </p:txBody>
      </p:sp>
      <p:pic>
        <p:nvPicPr>
          <p:cNvPr id="7" name="Picture 6" descr="03_passo2_grupos_de_ite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815898"/>
            <a:ext cx="8023860" cy="37429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PONTOS DE ATENÇÃO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Cada grupo abre a lista de critérios do Anexo correspondente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99232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Selecione apenas o que você consegue comprovar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86784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Uma atividade pontua uma única vez, em um único critério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974336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Atividade rotineira do cargo não pontua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Passo 2 · </a:t>
            </a:r>
            <a:r>
              <a:rPr sz="2400" b="1" i="0" dirty="0" err="1">
                <a:latin typeface="Calibri"/>
              </a:rPr>
              <a:t>Anexar</a:t>
            </a:r>
            <a:r>
              <a:rPr sz="2400" b="1" i="0" dirty="0">
                <a:latin typeface="Calibri"/>
              </a:rPr>
              <a:t> o </a:t>
            </a:r>
            <a:r>
              <a:rPr sz="2400" b="1" i="0" dirty="0" err="1">
                <a:latin typeface="Calibri"/>
              </a:rPr>
              <a:t>comprovante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Todo item selecionado exige documento vinculado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12</a:t>
            </a:r>
          </a:p>
        </p:txBody>
      </p:sp>
      <p:pic>
        <p:nvPicPr>
          <p:cNvPr id="7" name="Picture 6" descr="07_anexo_vinculado_com_descrica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2" y="1794510"/>
            <a:ext cx="8069708" cy="376429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PONTOS DE ATENÇÃO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Formato aceito: somente PDF, até 10 MB por arquivo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99232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Cada anexo exige uma descrição curta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86784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Exemplo: Portaria nº 1234/2026/GR/UFPA – Presidente da Comissão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974336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Sem anexo, o sistema não deixa avançar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Passo 3 · Resumo e </a:t>
            </a:r>
            <a:r>
              <a:rPr sz="2400" b="1" i="0" dirty="0" err="1">
                <a:latin typeface="Calibri"/>
              </a:rPr>
              <a:t>exportação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Conferência final e download dos documentos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13</a:t>
            </a:r>
          </a:p>
        </p:txBody>
      </p:sp>
      <p:pic>
        <p:nvPicPr>
          <p:cNvPr id="7" name="Picture 6" descr="11_passo3_resumo_e_exportaca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" y="1831892"/>
            <a:ext cx="7989570" cy="372691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PONTOS DE ATENÇÃO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Veja em quais níveis você já cumpre os requisitos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99232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Escreva a trajetória profissional que vai ao Memorial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86784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Baixe o pacote consolidado em .zip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974336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Os arquivos saem em HTML: converta para PDF antes de protocolar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O </a:t>
            </a:r>
            <a:r>
              <a:rPr sz="2400" b="1" i="0" dirty="0" err="1">
                <a:latin typeface="Calibri"/>
              </a:rPr>
              <a:t>que</a:t>
            </a:r>
            <a:r>
              <a:rPr sz="2400" b="1" i="0" dirty="0">
                <a:latin typeface="Calibri"/>
              </a:rPr>
              <a:t> o </a:t>
            </a:r>
            <a:r>
              <a:rPr sz="2400" b="1" i="0" dirty="0" err="1">
                <a:latin typeface="Calibri"/>
              </a:rPr>
              <a:t>Assistente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gera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ao</a:t>
            </a:r>
            <a:r>
              <a:rPr sz="2400" b="1" i="0" dirty="0">
                <a:latin typeface="Calibri"/>
              </a:rPr>
              <a:t> final</a:t>
            </a:r>
            <a:r>
              <a:rPr lang="pt-BR" sz="2400" b="1" i="0" dirty="0">
                <a:latin typeface="Calibri"/>
              </a:rPr>
              <a:t> ?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Três arquivos para anexar ao processo, mais um relatório de conferência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14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536192"/>
            <a:ext cx="2647188" cy="3977639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pic>
        <p:nvPicPr>
          <p:cNvPr id="8" name="Picture 7" descr="01_requerimento_p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" y="1664208"/>
            <a:ext cx="2354580" cy="333059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" y="4599432"/>
            <a:ext cx="2647188" cy="13716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4681728"/>
            <a:ext cx="2464308" cy="31089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1 · Requerimento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029200"/>
            <a:ext cx="246430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Arquivo único: identificação,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nível pretendido, descrição das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atividades por requisito legal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e declaração de conformidade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32988" y="1536192"/>
            <a:ext cx="2647188" cy="3977639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pic>
        <p:nvPicPr>
          <p:cNvPr id="13" name="Picture 12" descr="03_memorial_p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292" y="1664208"/>
            <a:ext cx="2354580" cy="333059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332988" y="4599432"/>
            <a:ext cx="2647188" cy="13716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424428" y="4681728"/>
            <a:ext cx="2464308" cy="31089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2 · Memorial descritivo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24428" y="5029200"/>
            <a:ext cx="246430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Trajetória profissional vinculada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aos requisitos legais, encerrada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com declaração de conformidade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08776" y="1536192"/>
            <a:ext cx="2647188" cy="3977639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pic>
        <p:nvPicPr>
          <p:cNvPr id="18" name="Picture 17" descr="07_anexo_cap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080" y="1664208"/>
            <a:ext cx="2354580" cy="332790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208776" y="4599432"/>
            <a:ext cx="2647188" cy="13716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300216" y="4681728"/>
            <a:ext cx="2464308" cy="31089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3 · Anexos por requisito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0216" y="5029200"/>
            <a:ext cx="246430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Um arquivo por Anexo, com o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índice dos comprovantes e a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pontuação de cada item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84564" y="1536192"/>
            <a:ext cx="2647188" cy="3977639"/>
          </a:xfrm>
          <a:prstGeom prst="rect">
            <a:avLst/>
          </a:prstGeom>
          <a:solidFill>
            <a:srgbClr val="EFF1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pic>
        <p:nvPicPr>
          <p:cNvPr id="23" name="Picture 22" descr="04_relatorio_p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868" y="1664208"/>
            <a:ext cx="2354580" cy="333059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084564" y="4599432"/>
            <a:ext cx="2647188" cy="1371600"/>
          </a:xfrm>
          <a:prstGeom prst="rect">
            <a:avLst/>
          </a:prstGeom>
          <a:solidFill>
            <a:srgbClr val="4A5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176004" y="4681728"/>
            <a:ext cx="2464308" cy="310896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Relatório de pontuação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76004" y="5029200"/>
            <a:ext cx="246430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Não integra o processo. É a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conferência item a item que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você tira ANTES de gerar</a:t>
            </a:r>
          </a:p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FFFFFF"/>
                </a:solidFill>
                <a:latin typeface="Calibri"/>
              </a:rPr>
              <a:t>os arquivos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Os arquivos saem em HTML. Abra no navegador, imprima como PDF, assine digitalmente e anexe ao processo.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1 · O </a:t>
            </a:r>
            <a:r>
              <a:rPr sz="2400" b="1" i="0" dirty="0" err="1">
                <a:latin typeface="Calibri"/>
              </a:rPr>
              <a:t>requerimento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Formulário padrão da Portaria MEC nº 608/2026, em arquivo único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15</a:t>
            </a:r>
          </a:p>
        </p:txBody>
      </p:sp>
      <p:pic>
        <p:nvPicPr>
          <p:cNvPr id="7" name="Picture 6" descr="01_requerimento_p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304" y="1156332"/>
            <a:ext cx="3364992" cy="47598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O QUE CONFERIR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Identificação e dados funcionais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7180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Nível pretendido, pontuação mínima, apresentada e excedente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3192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Descrição das atividades por requisito legal, com item e pontuação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89204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Declaração de conformidade legal ao final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Exemplo real com os dados pessoais tarjados, na forma da Lei nº 13.709/2018 (LGPD).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1 · O </a:t>
            </a:r>
            <a:r>
              <a:rPr sz="2400" b="1" i="0" dirty="0" err="1">
                <a:latin typeface="Calibri"/>
              </a:rPr>
              <a:t>requerimento</a:t>
            </a:r>
            <a:r>
              <a:rPr sz="2400" b="1" i="0" dirty="0">
                <a:latin typeface="Calibri"/>
              </a:rPr>
              <a:t> · </a:t>
            </a:r>
            <a:r>
              <a:rPr sz="2400" b="1" i="0" dirty="0" err="1">
                <a:latin typeface="Calibri"/>
              </a:rPr>
              <a:t>encerramento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Descrição das atividades e declaração de conformidade no mesmo arquivo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16</a:t>
            </a:r>
          </a:p>
        </p:txBody>
      </p:sp>
      <p:pic>
        <p:nvPicPr>
          <p:cNvPr id="7" name="Picture 6" descr="05_requerimento_declaraca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610" y="1289729"/>
            <a:ext cx="3270686" cy="462643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O QUE CONFERIR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Totalização por critério e total geral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7180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Os fatos ocorreram no exercício do cargo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3192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Nenhuma atividade foi usada em requerimento anterior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89204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Ciência da responsabilidade administrativa, civil e penal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Exemplo real com os dados pessoais tarjados, na forma da Lei nº 13.709/2018 (LGPD).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2 · O memorial </a:t>
            </a:r>
            <a:r>
              <a:rPr sz="2400" b="1" i="0" dirty="0" err="1">
                <a:latin typeface="Calibri"/>
              </a:rPr>
              <a:t>descritivo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Documento exigido pelo art. 13, inciso II, do Decreto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17</a:t>
            </a:r>
          </a:p>
        </p:txBody>
      </p:sp>
      <p:pic>
        <p:nvPicPr>
          <p:cNvPr id="7" name="Picture 6" descr="03_memorial_p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304" y="1156332"/>
            <a:ext cx="3364992" cy="47598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O QUE CONFERIR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Identificação e nível pleiteado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7180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Trajetória descrita por requisito legal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3192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Encerra com declaração de conformidade própria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89204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É a peça que a Comissão analisa com mais atenção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Exemplo real com os dados pessoais tarjados, na forma da Lei nº 13.709/2018 (LGPD).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3 · Os </a:t>
            </a:r>
            <a:r>
              <a:rPr sz="2400" b="1" i="0" dirty="0" err="1">
                <a:latin typeface="Calibri"/>
              </a:rPr>
              <a:t>anexos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por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requisito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Um arquivo por Anexo, com índice e comprovantes na sequência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18</a:t>
            </a:r>
          </a:p>
        </p:txBody>
      </p:sp>
      <p:pic>
        <p:nvPicPr>
          <p:cNvPr id="7" name="Picture 6" descr="08_anexo_indice.png"/>
          <p:cNvPicPr>
            <a:picLocks noChangeAspect="1"/>
          </p:cNvPicPr>
          <p:nvPr/>
        </p:nvPicPr>
        <p:blipFill>
          <a:blip r:embed="rId3"/>
          <a:srcRect b="37383"/>
          <a:stretch>
            <a:fillRect/>
          </a:stretch>
        </p:blipFill>
        <p:spPr>
          <a:xfrm>
            <a:off x="2008414" y="1261872"/>
            <a:ext cx="5034643" cy="44556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O QUE CONFERIR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Cabeçalho com o requisito e o item usado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7180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Unidade de medida e pontuação do critério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3192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Lista dos comprovantes com a página de cada um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892040"/>
            <a:ext cx="292608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Os documentos vêm logo em seguida, na ordem do índice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Exemplo real com os dados pessoais tarjados, na forma da Lei nº 13.709/2018 (LGPD).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Etapa 2 · </a:t>
            </a:r>
            <a:r>
              <a:rPr sz="2400" b="1" i="0" dirty="0" err="1">
                <a:latin typeface="Calibri"/>
              </a:rPr>
              <a:t>Abertura</a:t>
            </a:r>
            <a:r>
              <a:rPr sz="2400" b="1" i="0" dirty="0">
                <a:latin typeface="Calibri"/>
              </a:rPr>
              <a:t> do </a:t>
            </a:r>
            <a:r>
              <a:rPr sz="2400" b="1" i="0" dirty="0" err="1">
                <a:latin typeface="Calibri"/>
              </a:rPr>
              <a:t>processo</a:t>
            </a:r>
            <a:r>
              <a:rPr sz="2400" b="1" i="0" dirty="0">
                <a:latin typeface="Calibri"/>
              </a:rPr>
              <a:t> no SIPAC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Cada documento gerado tem um tipo próprio no sistema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19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212848"/>
            <a:ext cx="5852160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2212848"/>
            <a:ext cx="5852160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Documento gerado pelo Assistente</a:t>
            </a:r>
          </a:p>
        </p:txBody>
      </p:sp>
      <p:sp>
        <p:nvSpPr>
          <p:cNvPr id="9" name="Rectangle 8"/>
          <p:cNvSpPr/>
          <p:nvPr/>
        </p:nvSpPr>
        <p:spPr>
          <a:xfrm>
            <a:off x="6309360" y="2212848"/>
            <a:ext cx="5422392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309360" y="2212848"/>
            <a:ext cx="5422392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Tipo de documento no SIPAC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2633472"/>
            <a:ext cx="5852160" cy="47713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" y="2633472"/>
            <a:ext cx="5852160" cy="477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Requerimento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60" y="2633472"/>
            <a:ext cx="5422392" cy="47713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9360" y="2633472"/>
            <a:ext cx="5422392" cy="477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 dirty="0" err="1">
                <a:solidFill>
                  <a:srgbClr val="2B2B2B"/>
                </a:solidFill>
                <a:latin typeface="Calibri"/>
              </a:rPr>
              <a:t>Requerimento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– RSC-PCCTAE (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Formulário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Padrão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,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Portaria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MEC nº 608/2026)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110602"/>
            <a:ext cx="5852160" cy="3504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7200" y="3110602"/>
            <a:ext cx="5852160" cy="35040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Memorial descritivo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60" y="3110602"/>
            <a:ext cx="5422392" cy="3504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309360" y="3110602"/>
            <a:ext cx="5422392" cy="35040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Memorial Descritivo – RSC-PCCTAE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3461004"/>
            <a:ext cx="5852160" cy="350401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3461004"/>
            <a:ext cx="5852160" cy="3504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do Anexo I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09360" y="3461004"/>
            <a:ext cx="5422392" cy="350401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309360" y="3461004"/>
            <a:ext cx="5422392" cy="3504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– Anexo I – Grupos, Comissões e Comitês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3811405"/>
            <a:ext cx="5852160" cy="3504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57200" y="3811405"/>
            <a:ext cx="5852160" cy="35040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do Anexo II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09360" y="3811405"/>
            <a:ext cx="5422392" cy="3504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09360" y="3811405"/>
            <a:ext cx="5422392" cy="350401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– Anexo II – Projetos Institucionais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" y="4161807"/>
            <a:ext cx="5852160" cy="350401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57200" y="4161807"/>
            <a:ext cx="5852160" cy="3504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do Anexo III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309360" y="4161807"/>
            <a:ext cx="5422392" cy="350401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309360" y="4161807"/>
            <a:ext cx="5422392" cy="3504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– Anexo III – Premiações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4512209"/>
            <a:ext cx="5852160" cy="4771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57200" y="4512209"/>
            <a:ext cx="5852160" cy="47713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do Anexo IV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309360" y="4512209"/>
            <a:ext cx="5422392" cy="4771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309360" y="4512209"/>
            <a:ext cx="5422392" cy="47713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– Anexo IV – Responsabilidades Técnico-administrativas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4989339"/>
            <a:ext cx="5852160" cy="47713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57200" y="4989339"/>
            <a:ext cx="5852160" cy="477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do Anexo V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309360" y="4989339"/>
            <a:ext cx="5422392" cy="47713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309360" y="4989339"/>
            <a:ext cx="5422392" cy="4771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– Anexo V – Direção e Assessoramento Institucional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57200" y="5466469"/>
            <a:ext cx="5852160" cy="4771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457200" y="5466469"/>
            <a:ext cx="5852160" cy="47713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do Anexo VI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309360" y="5466469"/>
            <a:ext cx="5422392" cy="4771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309360" y="5466469"/>
            <a:ext cx="5422392" cy="47713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Comprovantes – Anexo VI – Produção, Prospecção e Difusão de Conhecimento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Anexe cada comprovante no tipo correspondente ao Anexo usado para pontuar. O protocolo aceita apenas PDF.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7200" y="1261872"/>
            <a:ext cx="11274552" cy="71404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200" b="1" dirty="0">
                <a:solidFill>
                  <a:srgbClr val="FFFFFF"/>
                </a:solidFill>
              </a:rPr>
              <a:t>Classificação CONARQ: 023.157- Gratificação por Titulação </a:t>
            </a:r>
          </a:p>
          <a:p>
            <a:pPr algn="ctr">
              <a:spcAft>
                <a:spcPts val="0"/>
              </a:spcAft>
            </a:pPr>
            <a:r>
              <a:rPr sz="2200" b="1" i="0" dirty="0">
                <a:solidFill>
                  <a:srgbClr val="FFFFFF"/>
                </a:solidFill>
                <a:latin typeface="Calibri"/>
              </a:rPr>
              <a:t>Envie o </a:t>
            </a:r>
            <a:r>
              <a:rPr sz="2200" b="1" i="0" dirty="0" err="1">
                <a:solidFill>
                  <a:srgbClr val="FFFFFF"/>
                </a:solidFill>
                <a:latin typeface="Calibri"/>
              </a:rPr>
              <a:t>processo</a:t>
            </a:r>
            <a:r>
              <a:rPr sz="2200" b="1" i="0" dirty="0">
                <a:solidFill>
                  <a:srgbClr val="FFFFFF"/>
                </a:solidFill>
                <a:latin typeface="Calibri"/>
              </a:rPr>
              <a:t> para a </a:t>
            </a:r>
            <a:r>
              <a:rPr sz="2200" b="1" i="0" dirty="0" err="1">
                <a:solidFill>
                  <a:srgbClr val="FFFFFF"/>
                </a:solidFill>
                <a:latin typeface="Calibri"/>
              </a:rPr>
              <a:t>unidade</a:t>
            </a:r>
            <a:r>
              <a:rPr sz="2200" b="1" i="0" dirty="0">
                <a:solidFill>
                  <a:srgbClr val="FFFFFF"/>
                </a:solidFill>
                <a:latin typeface="Calibri"/>
              </a:rPr>
              <a:t> 11.76.18 · CRSC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O </a:t>
            </a:r>
            <a:r>
              <a:rPr sz="2400" b="1" i="0" dirty="0" err="1">
                <a:latin typeface="Calibri"/>
              </a:rPr>
              <a:t>que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você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vai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ver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nesta</a:t>
            </a:r>
            <a:r>
              <a:rPr sz="2400" b="1" i="0" dirty="0">
                <a:latin typeface="Calibri"/>
              </a:rPr>
              <a:t> live</a:t>
            </a:r>
            <a:r>
              <a:rPr lang="pt-BR" sz="2400" b="1" i="0" dirty="0">
                <a:latin typeface="Calibri"/>
              </a:rPr>
              <a:t> ?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Os requerimentos podem ser iniciados a partir de 3 de agosto de 2026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2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600200"/>
            <a:ext cx="5536692" cy="1600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600200"/>
            <a:ext cx="82296" cy="160020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1323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>
                <a:latin typeface="Calibri"/>
              </a:rPr>
              <a:t>1 · O </a:t>
            </a:r>
            <a:r>
              <a:rPr sz="1700" b="1" i="0" dirty="0" err="1">
                <a:latin typeface="Calibri"/>
              </a:rPr>
              <a:t>que</a:t>
            </a:r>
            <a:r>
              <a:rPr sz="1700" b="1" i="0" dirty="0">
                <a:latin typeface="Calibri"/>
              </a:rPr>
              <a:t> </a:t>
            </a:r>
            <a:r>
              <a:rPr sz="1700" b="1" i="0" dirty="0" err="1">
                <a:latin typeface="Calibri"/>
              </a:rPr>
              <a:t>é</a:t>
            </a:r>
            <a:r>
              <a:rPr sz="1700" b="1" i="0" dirty="0">
                <a:latin typeface="Calibri"/>
              </a:rPr>
              <a:t> o RSC-PCCTAE</a:t>
            </a:r>
            <a:r>
              <a:rPr lang="pt-BR" sz="1700" b="1" i="0" dirty="0">
                <a:latin typeface="Calibri"/>
              </a:rPr>
              <a:t> ?</a:t>
            </a:r>
            <a:endParaRPr sz="1700" b="1" i="0" dirty="0"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232" y="2112264"/>
            <a:ext cx="5079492" cy="9601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O reconhecimento do saber construído na prática profissional, e o que ele muda no seu contracheque.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95059" y="1600200"/>
            <a:ext cx="5536692" cy="16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95059" y="1600200"/>
            <a:ext cx="82296" cy="160020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5109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>
                <a:latin typeface="Calibri"/>
              </a:rPr>
              <a:t>2 · Quem </a:t>
            </a:r>
            <a:r>
              <a:rPr sz="1700" b="1" i="0" dirty="0" err="1">
                <a:latin typeface="Calibri"/>
              </a:rPr>
              <a:t>pode</a:t>
            </a:r>
            <a:r>
              <a:rPr sz="1700" b="1" i="0" dirty="0">
                <a:latin typeface="Calibri"/>
              </a:rPr>
              <a:t> </a:t>
            </a:r>
            <a:r>
              <a:rPr sz="1700" b="1" i="0" dirty="0" err="1">
                <a:latin typeface="Calibri"/>
              </a:rPr>
              <a:t>solicitar</a:t>
            </a:r>
            <a:r>
              <a:rPr lang="pt-BR" sz="1700" b="1" i="0" dirty="0">
                <a:latin typeface="Calibri"/>
              </a:rPr>
              <a:t> ?</a:t>
            </a:r>
            <a:endParaRPr sz="1700" b="1" i="0" dirty="0"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51092" y="2112264"/>
            <a:ext cx="5079492" cy="9601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Requisitos, vedações e o que observar antes de abrir o pedido.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401568"/>
            <a:ext cx="5536692" cy="16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401568"/>
            <a:ext cx="82296" cy="160020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13232" y="352958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>
                <a:latin typeface="Calibri"/>
              </a:rPr>
              <a:t>3 · Como </a:t>
            </a:r>
            <a:r>
              <a:rPr sz="1700" b="1" i="0" dirty="0" err="1">
                <a:latin typeface="Calibri"/>
              </a:rPr>
              <a:t>solicitar</a:t>
            </a:r>
            <a:r>
              <a:rPr lang="pt-BR" sz="1700" b="1" dirty="0">
                <a:latin typeface="Calibri"/>
              </a:rPr>
              <a:t> ?</a:t>
            </a:r>
            <a:endParaRPr sz="1700" b="1" i="0" dirty="0"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3232" y="3913631"/>
            <a:ext cx="5079492" cy="9601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As duas etapas obrigatórias: o Assistente RSC-PCCTAE e o processo no SIPAC.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95059" y="3401568"/>
            <a:ext cx="5536692" cy="16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95059" y="3401568"/>
            <a:ext cx="82296" cy="160020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51092" y="352958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>
                <a:latin typeface="Calibri"/>
              </a:rPr>
              <a:t>4 · </a:t>
            </a:r>
            <a:r>
              <a:rPr sz="1700" b="1" i="0" dirty="0" err="1">
                <a:latin typeface="Calibri"/>
              </a:rPr>
              <a:t>Documentação</a:t>
            </a:r>
            <a:r>
              <a:rPr sz="1700" b="1" i="0" dirty="0">
                <a:latin typeface="Calibri"/>
              </a:rPr>
              <a:t> e </a:t>
            </a:r>
            <a:r>
              <a:rPr sz="1700" b="1" i="0" dirty="0" err="1">
                <a:latin typeface="Calibri"/>
              </a:rPr>
              <a:t>prazos</a:t>
            </a:r>
            <a:endParaRPr sz="1700" b="1" i="0" dirty="0"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51092" y="3913631"/>
            <a:ext cx="5079492" cy="9601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Onde buscar seus comprovantes, o que anexar e o que acontece depois do protocolo.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As dúvidas serão recolhidas e respondidas ao final, com a mediação da equipe do CAPACIT.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Onde encontrar </a:t>
            </a:r>
            <a:r>
              <a:rPr sz="2400" b="1" i="0" dirty="0" err="1">
                <a:latin typeface="Calibri"/>
              </a:rPr>
              <a:t>seus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comprovantes</a:t>
            </a:r>
            <a:r>
              <a:rPr lang="pt-BR" sz="2400" b="1" i="0" dirty="0">
                <a:latin typeface="Calibri"/>
              </a:rPr>
              <a:t> ?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Boa parte do que você precisa já está na UFPA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20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600200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600200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1323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Assentamento</a:t>
            </a:r>
            <a:r>
              <a:rPr sz="1700" b="1" i="0" dirty="0">
                <a:latin typeface="Calibri"/>
              </a:rPr>
              <a:t> </a:t>
            </a:r>
            <a:r>
              <a:rPr sz="1700" b="1" i="0" dirty="0" err="1">
                <a:latin typeface="Calibri"/>
              </a:rPr>
              <a:t>funcional</a:t>
            </a:r>
            <a:endParaRPr sz="1700" b="1" i="0" dirty="0"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232" y="2112264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Portarias de designação, atos de nomeação e documentos da sua pasta funcional digital. O passo a passo de acesso está no site da PROGEP.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95059" y="1600200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95059" y="1600200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5109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>
                <a:latin typeface="Calibri"/>
              </a:rPr>
              <a:t>SIGRH e SIPAC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51092" y="2112264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Portarias publicadas, processos em que você atuou e documentos assinados eletronicamente.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447288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447288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13232" y="357530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Unidades</a:t>
            </a:r>
            <a:r>
              <a:rPr sz="1700" b="1" i="0" dirty="0">
                <a:latin typeface="Calibri"/>
              </a:rPr>
              <a:t> e </a:t>
            </a:r>
            <a:r>
              <a:rPr sz="1700" b="1" i="0" dirty="0" err="1">
                <a:latin typeface="Calibri"/>
              </a:rPr>
              <a:t>chefias</a:t>
            </a:r>
            <a:endParaRPr sz="1700" b="1" i="0" dirty="0"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3232" y="3959352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Declarações de participação em projetos, comissões e ações institucionais, com identificação do emissor, período e assinatura.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95059" y="3447288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95059" y="3447288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51092" y="357530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>
                <a:latin typeface="Calibri"/>
              </a:rPr>
              <a:t>CAPACIT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51092" y="3959352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Certificados de instrutoria e de participação em ações de capacitação, com carga horária.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Declaração sem identificação do emissor, sem período e sem assinatura verificável gera diligência e atrasa a análise.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O </a:t>
            </a:r>
            <a:r>
              <a:rPr sz="2400" b="1" i="0" dirty="0" err="1">
                <a:latin typeface="Calibri"/>
              </a:rPr>
              <a:t>que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acontece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depois</a:t>
            </a:r>
            <a:r>
              <a:rPr sz="2400" b="1" i="0" dirty="0">
                <a:latin typeface="Calibri"/>
              </a:rPr>
              <a:t> do </a:t>
            </a:r>
            <a:r>
              <a:rPr sz="2400" b="1" i="0" dirty="0" err="1">
                <a:latin typeface="Calibri"/>
              </a:rPr>
              <a:t>protocolo</a:t>
            </a:r>
            <a:r>
              <a:rPr lang="pt-BR" sz="2400" b="1" i="0" dirty="0">
                <a:latin typeface="Calibri"/>
              </a:rPr>
              <a:t> ?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Prazos e etapas até o pagamento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21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463040"/>
            <a:ext cx="1371600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463040"/>
            <a:ext cx="1371600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Etapa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1463040"/>
            <a:ext cx="5852160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828800" y="1463040"/>
            <a:ext cx="5852160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O que acontece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80960" y="1463040"/>
            <a:ext cx="4050791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80960" y="1463040"/>
            <a:ext cx="4050791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Prazo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1883664"/>
            <a:ext cx="13716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1883664"/>
            <a:ext cx="13716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28800" y="1883664"/>
            <a:ext cx="585216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28800" y="1883664"/>
            <a:ext cx="585216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Triagem de admissibilidade pela equipe de apoio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80960" y="1883664"/>
            <a:ext cx="4050791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80960" y="1883664"/>
            <a:ext cx="4050791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Antes da distribuição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2340864"/>
            <a:ext cx="13716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2340864"/>
            <a:ext cx="13716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28800" y="2340864"/>
            <a:ext cx="585216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828800" y="2340864"/>
            <a:ext cx="585216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Publicação do memorial no sítio da PROGEP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80960" y="2340864"/>
            <a:ext cx="4050791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680960" y="2340864"/>
            <a:ext cx="4050791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Antes da decisão (art. 13, § 3º)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2798064"/>
            <a:ext cx="13716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7200" y="2798064"/>
            <a:ext cx="13716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28800" y="2798064"/>
            <a:ext cx="585216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828800" y="2798064"/>
            <a:ext cx="585216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Análise de mérito pela CRSC-PCCTAE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680960" y="2798064"/>
            <a:ext cx="4050791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680960" y="2798064"/>
            <a:ext cx="4050791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Até 120 dias do protocolo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3255264"/>
            <a:ext cx="13716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57200" y="3255264"/>
            <a:ext cx="13716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4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828800" y="3255264"/>
            <a:ext cx="585216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828800" y="3255264"/>
            <a:ext cx="585216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Diligência, se faltar documento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680960" y="3255264"/>
            <a:ext cx="4050791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7680960" y="3255264"/>
            <a:ext cx="4050791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Reinicia a contagem dos 120 dias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57200" y="3712464"/>
            <a:ext cx="13716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57200" y="3712464"/>
            <a:ext cx="13716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5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828800" y="3712464"/>
            <a:ext cx="585216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1828800" y="3712464"/>
            <a:ext cx="585216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Decisão fundamentada da Comissão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680960" y="3712464"/>
            <a:ext cx="4050791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7680960" y="3712464"/>
            <a:ext cx="4050791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Deferimento ou indeferimento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57200" y="4169664"/>
            <a:ext cx="13716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57200" y="4169664"/>
            <a:ext cx="13716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828800" y="4169664"/>
            <a:ext cx="585216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1828800" y="4169664"/>
            <a:ext cx="585216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Portaria de concessão e implantação na folha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680960" y="4169664"/>
            <a:ext cx="4050791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7680960" y="4169664"/>
            <a:ext cx="4050791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Efeitos a partir do deferimento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Da decisão cabe recurso em 30 dias. Se a análise passar de 120 dias, os efeitos financeiros retroagem.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Onde </a:t>
            </a:r>
            <a:r>
              <a:rPr sz="2400" b="1" i="0" dirty="0" err="1">
                <a:latin typeface="Calibri"/>
              </a:rPr>
              <a:t>consultar</a:t>
            </a:r>
            <a:r>
              <a:rPr sz="2400" b="1" i="0" dirty="0">
                <a:latin typeface="Calibri"/>
              </a:rPr>
              <a:t> e com quem </a:t>
            </a:r>
            <a:r>
              <a:rPr sz="2400" b="1" i="0" dirty="0" err="1">
                <a:latin typeface="Calibri"/>
              </a:rPr>
              <a:t>falar</a:t>
            </a:r>
            <a:r>
              <a:rPr lang="pt-BR" sz="2400" b="1" i="0" dirty="0">
                <a:latin typeface="Calibri"/>
              </a:rPr>
              <a:t> ?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O bloco RSC fica na coluna da direita da página inicial da PROGEP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22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600200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600200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1323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>
                <a:latin typeface="Calibri"/>
              </a:rPr>
              <a:t>Página do RSC-PCCTAE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112264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Acesse progep.ufpa.br. Na coluna da direita, no meio da página, há o bloco RSC, que reúne a legislação, o passo a passo e os links oficiais.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95059" y="1600200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95059" y="1600200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5109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Assistente</a:t>
            </a:r>
            <a:r>
              <a:rPr sz="1700" b="1" i="0" dirty="0">
                <a:latin typeface="Calibri"/>
              </a:rPr>
              <a:t> RSC-PCCTAE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51092" y="2112264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rsc.ufpa.br · ferramenta auxiliar da UFPA para montar o requerimento e o memorial.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447288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447288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13232" y="357530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Legislação</a:t>
            </a:r>
            <a:endParaRPr sz="1700" b="1" i="0" dirty="0"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3232" y="3959352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Lei nº 15.367/2026 · Decreto nº 13.048/2026 · Portaria MEC nº 608/2026 · Portaria UFPA nº 3554/2026.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95059" y="3447288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95059" y="3447288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51092" y="357530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Atendimento</a:t>
            </a:r>
            <a:endParaRPr sz="1700" b="1" i="0" dirty="0"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51092" y="3959352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Dúvidas sobre o pedido: crsc@ufpa.br, equipe da Comissão para Reconhecimento de Saberes e Competências.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Processos no SIPAC devem ser encaminhados à unidade 11.76.18 · CRSC. Dúvidas: crsc@ufpa.br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" name="Oval 3"/>
          <p:cNvSpPr/>
          <p:nvPr/>
        </p:nvSpPr>
        <p:spPr>
          <a:xfrm>
            <a:off x="10058400" y="4572000"/>
            <a:ext cx="4572000" cy="457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695" cy="14173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pic>
        <p:nvPicPr>
          <p:cNvPr id="6" name="Picture 5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56032"/>
            <a:ext cx="4206240" cy="10828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2286000"/>
            <a:ext cx="1097280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4800" b="1" i="0">
                <a:solidFill>
                  <a:srgbClr val="FFFFFF"/>
                </a:solidFill>
                <a:latin typeface="Calibri"/>
              </a:rPr>
              <a:t>Obrigado.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291840"/>
            <a:ext cx="10972800" cy="4572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200" b="0" i="0">
                <a:solidFill>
                  <a:srgbClr val="FFDCE0"/>
                </a:solidFill>
                <a:latin typeface="Calibri"/>
              </a:rPr>
              <a:t>Agora as dúvidas, com a mediação do CAPACIT.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29768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Calibri"/>
              </a:rPr>
              <a:t>rsc.ufpa.br  ·  progep.ufpa.br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80060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Calibri"/>
              </a:rPr>
              <a:t>crsc@ufpa.br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25780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0" i="0">
                <a:solidFill>
                  <a:srgbClr val="FFDCE0"/>
                </a:solidFill>
                <a:latin typeface="Calibri"/>
              </a:rPr>
              <a:t>Processos no SIPAC para a unidade 11.76.18 · CRSC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85216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Calibri"/>
              </a:rPr>
              <a:t>Ícaro Duarte Pastana · Rafael Higor Pereira Nascimento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217920"/>
            <a:ext cx="1097280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FFDCE0"/>
                </a:solidFill>
                <a:latin typeface="Calibri"/>
              </a:rPr>
              <a:t>PROGEP/UFPA</a:t>
            </a:r>
          </a:p>
        </p:txBody>
      </p:sp>
      <p:sp>
        <p:nvSpPr>
          <p:cNvPr id="3" name="Oval 2"/>
          <p:cNvSpPr/>
          <p:nvPr/>
        </p:nvSpPr>
        <p:spPr>
          <a:xfrm>
            <a:off x="9144000" y="-1828800"/>
            <a:ext cx="6400800" cy="64008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Oval 2"/>
          <p:cNvSpPr/>
          <p:nvPr/>
        </p:nvSpPr>
        <p:spPr>
          <a:xfrm>
            <a:off x="-2011680" y="-1280160"/>
            <a:ext cx="4937760" cy="493776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" name="Oval 3"/>
          <p:cNvSpPr/>
          <p:nvPr/>
        </p:nvSpPr>
        <p:spPr>
          <a:xfrm>
            <a:off x="8961120" y="3291840"/>
            <a:ext cx="5852160" cy="585216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91440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FFDCE0"/>
                </a:solidFill>
                <a:latin typeface="Calibri"/>
              </a:rPr>
              <a:t>PARTE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10972800" cy="71404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4400" b="1" i="0" dirty="0">
                <a:solidFill>
                  <a:srgbClr val="FFFFFF"/>
                </a:solidFill>
                <a:latin typeface="Calibri"/>
              </a:rPr>
              <a:t>O </a:t>
            </a:r>
            <a:r>
              <a:rPr sz="4400" b="1" i="0" dirty="0" err="1">
                <a:solidFill>
                  <a:srgbClr val="FFFFFF"/>
                </a:solidFill>
                <a:latin typeface="Calibri"/>
              </a:rPr>
              <a:t>que</a:t>
            </a:r>
            <a:r>
              <a:rPr sz="44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4400" b="1" i="0" dirty="0" err="1">
                <a:solidFill>
                  <a:srgbClr val="FFFFFF"/>
                </a:solidFill>
                <a:latin typeface="Calibri"/>
              </a:rPr>
              <a:t>é</a:t>
            </a:r>
            <a:r>
              <a:rPr sz="4400" b="1" i="0" dirty="0">
                <a:solidFill>
                  <a:srgbClr val="FFFFFF"/>
                </a:solidFill>
                <a:latin typeface="Calibri"/>
              </a:rPr>
              <a:t> o RSC-PCCTAE</a:t>
            </a:r>
            <a:r>
              <a:rPr lang="pt-BR" sz="4400" b="1" i="0" dirty="0">
                <a:solidFill>
                  <a:srgbClr val="FFFFFF"/>
                </a:solidFill>
                <a:latin typeface="Calibri"/>
              </a:rPr>
              <a:t> ?</a:t>
            </a:r>
            <a:endParaRPr sz="44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3840480"/>
            <a:ext cx="1097280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200" b="0" i="0">
                <a:solidFill>
                  <a:srgbClr val="FFDCE0"/>
                </a:solidFill>
                <a:latin typeface="Calibri"/>
              </a:rPr>
              <a:t>O saber que você construiu no exercício do cargo, e que a titulação formal não registra.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O </a:t>
            </a:r>
            <a:r>
              <a:rPr sz="2400" b="1" i="0" dirty="0" err="1">
                <a:latin typeface="Calibri"/>
              </a:rPr>
              <a:t>que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é</a:t>
            </a:r>
            <a:r>
              <a:rPr sz="2400" b="1" i="0" dirty="0">
                <a:latin typeface="Calibri"/>
              </a:rPr>
              <a:t> o RSC-PCCTAE</a:t>
            </a:r>
            <a:r>
              <a:rPr lang="pt-BR" sz="2400" b="1" i="0" dirty="0">
                <a:latin typeface="Calibri"/>
              </a:rPr>
              <a:t> ?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Lei nº 15.367/2026, que alterou a Lei nº 11.091/2005, e Decreto nº 13.048/2026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4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508760"/>
            <a:ext cx="11274552" cy="1371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508760"/>
            <a:ext cx="82296" cy="137160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31520" y="1691640"/>
            <a:ext cx="1078992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000" b="0" i="0">
                <a:solidFill>
                  <a:srgbClr val="2B2B2B"/>
                </a:solidFill>
                <a:latin typeface="Calibri"/>
              </a:rPr>
              <a:t>É o reconhecimento do saber não instituído dos servidores ativos do PCCTAE, resultante da atuação profissional no exercício do cargo, na dinâmica de ensino, de pesquisa e de extensão.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108960"/>
            <a:ext cx="11274552" cy="31393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 dirty="0">
                <a:latin typeface="Calibri"/>
              </a:rPr>
              <a:t>O </a:t>
            </a:r>
            <a:r>
              <a:rPr sz="1800" b="1" i="0" dirty="0" err="1">
                <a:latin typeface="Calibri"/>
              </a:rPr>
              <a:t>reconhecimento</a:t>
            </a:r>
            <a:r>
              <a:rPr sz="1800" b="1" i="0" dirty="0">
                <a:latin typeface="Calibri"/>
              </a:rPr>
              <a:t> </a:t>
            </a:r>
            <a:r>
              <a:rPr sz="1800" b="1" i="0" dirty="0" err="1">
                <a:latin typeface="Calibri"/>
              </a:rPr>
              <a:t>considera</a:t>
            </a:r>
            <a:r>
              <a:rPr sz="1800" b="1" i="0" dirty="0">
                <a:latin typeface="Calibri"/>
              </a:rPr>
              <a:t> </a:t>
            </a:r>
            <a:r>
              <a:rPr sz="1800" b="1" i="0" dirty="0" err="1">
                <a:latin typeface="Calibri"/>
              </a:rPr>
              <a:t>diferentes</a:t>
            </a:r>
            <a:r>
              <a:rPr sz="1800" b="1" i="0" dirty="0">
                <a:latin typeface="Calibri"/>
              </a:rPr>
              <a:t> formas de </a:t>
            </a:r>
            <a:r>
              <a:rPr sz="1800" b="1" i="0" dirty="0" err="1">
                <a:latin typeface="Calibri"/>
              </a:rPr>
              <a:t>aprendizagem</a:t>
            </a:r>
            <a:r>
              <a:rPr sz="1800" b="1" i="0" dirty="0">
                <a:latin typeface="Calibri"/>
              </a:rPr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566160"/>
            <a:ext cx="11274552" cy="3291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85800" y="3566160"/>
            <a:ext cx="10972800" cy="32918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·  Formação acadêmica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913632"/>
            <a:ext cx="11274552" cy="3291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85800" y="3913632"/>
            <a:ext cx="10972800" cy="32918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·  Cursos de capacitação e aperfeiçoamento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4261104"/>
            <a:ext cx="11274552" cy="3291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85800" y="4261104"/>
            <a:ext cx="10972800" cy="32918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·  Experiência profissional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4608576"/>
            <a:ext cx="11274552" cy="3291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85800" y="4608576"/>
            <a:ext cx="10972800" cy="32918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·  Participação em projetos institucionais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956048"/>
            <a:ext cx="11274552" cy="3291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85800" y="4956048"/>
            <a:ext cx="10972800" cy="32918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·  Atuação em ensino, pesquisa, extensão, inovação, gestão e desenvolvimento institucional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5303520"/>
            <a:ext cx="11274552" cy="3291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85800" y="5303520"/>
            <a:ext cx="10972800" cy="32918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·  Produção técnica, científica e tecnológica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5650992"/>
            <a:ext cx="11274552" cy="3291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85800" y="5650992"/>
            <a:ext cx="10972800" cy="32918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·  Demais experiências previstas na regulamentação vigente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O RSC não substitui a titulação. Ele reconhece o que a titulação não alcança.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Quem </a:t>
            </a:r>
            <a:r>
              <a:rPr sz="2400" b="1" i="0" dirty="0" err="1">
                <a:latin typeface="Calibri"/>
              </a:rPr>
              <a:t>pode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solicitar</a:t>
            </a:r>
            <a:r>
              <a:rPr lang="pt-BR" sz="2400" b="1" i="0" dirty="0">
                <a:latin typeface="Calibri"/>
              </a:rPr>
              <a:t> ?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Requisitos e vedações previstos na Lei e no Decreto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5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600200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600200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1323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latin typeface="Calibri"/>
              </a:rPr>
              <a:t>Pode solicitar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112264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Servidor(a) técnico-administrativo(a) em educação do PCCTAE, ativo e em efetivo exercício, incluído o requisitado, movimentado ou cedido.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95059" y="1600200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95059" y="1600200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51092" y="1728216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Não</a:t>
            </a:r>
            <a:r>
              <a:rPr sz="1700" b="1" i="0" dirty="0">
                <a:latin typeface="Calibri"/>
              </a:rPr>
              <a:t> </a:t>
            </a:r>
            <a:r>
              <a:rPr sz="1700" b="1" i="0" dirty="0" err="1">
                <a:latin typeface="Calibri"/>
              </a:rPr>
              <a:t>pode</a:t>
            </a:r>
            <a:r>
              <a:rPr sz="1700" b="1" i="0" dirty="0">
                <a:latin typeface="Calibri"/>
              </a:rPr>
              <a:t> </a:t>
            </a:r>
            <a:r>
              <a:rPr sz="1700" b="1" i="0" dirty="0" err="1">
                <a:latin typeface="Calibri"/>
              </a:rPr>
              <a:t>solicitar</a:t>
            </a:r>
            <a:endParaRPr sz="1700" b="1" i="0" dirty="0"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51092" y="2112264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Servidor em estágio probatório (art. 12 do Decreto). As atividades desse período, contudo, pontuam em pedido futuro.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447288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447288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13232" y="357530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Interstício</a:t>
            </a:r>
            <a:endParaRPr sz="1700" b="1" i="0" dirty="0"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3232" y="3959352"/>
            <a:ext cx="5079492" cy="498598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 dirty="0">
                <a:solidFill>
                  <a:srgbClr val="2B2B2B"/>
                </a:solidFill>
                <a:latin typeface="Calibri"/>
              </a:rPr>
              <a:t>Nova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concessão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apenas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após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três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anos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contados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da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última</a:t>
            </a:r>
            <a:r>
              <a:rPr lang="pt-BR" sz="1500" b="0" i="0" dirty="0">
                <a:solidFill>
                  <a:srgbClr val="2B2B2B"/>
                </a:solidFill>
                <a:latin typeface="Calibri"/>
              </a:rPr>
              <a:t> concessão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,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na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 forma do art. 11 do </a:t>
            </a:r>
            <a:r>
              <a:rPr sz="1500" b="0" i="0" dirty="0" err="1">
                <a:solidFill>
                  <a:srgbClr val="2B2B2B"/>
                </a:solidFill>
                <a:latin typeface="Calibri"/>
              </a:rPr>
              <a:t>Decreto</a:t>
            </a:r>
            <a:r>
              <a:rPr sz="1500" b="0" i="0" dirty="0">
                <a:solidFill>
                  <a:srgbClr val="2B2B2B"/>
                </a:solidFill>
                <a:latin typeface="Calibri"/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95059" y="3447288"/>
            <a:ext cx="5536692" cy="16459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95059" y="3447288"/>
            <a:ext cx="82296" cy="164592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51092" y="3575304"/>
            <a:ext cx="5079492" cy="298543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 dirty="0" err="1">
                <a:latin typeface="Calibri"/>
              </a:rPr>
              <a:t>Aposentados</a:t>
            </a:r>
            <a:r>
              <a:rPr sz="1700" b="1" i="0" dirty="0">
                <a:latin typeface="Calibri"/>
              </a:rPr>
              <a:t> e </a:t>
            </a:r>
            <a:r>
              <a:rPr sz="1700" b="1" i="0" dirty="0" err="1">
                <a:latin typeface="Calibri"/>
              </a:rPr>
              <a:t>pensionistas</a:t>
            </a:r>
            <a:endParaRPr sz="1700" b="1" i="0" dirty="0"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51092" y="3959352"/>
            <a:ext cx="5079492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O RSC-PCCTAE alcança somente servidores ativos, conforme o art. 12-C, § 3º, da Lei nº 11.091/2005.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As atividades realizadas durante o estágio probatório PODEM ser pontuadas depois. Guarde os comprovantes desde já.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O </a:t>
            </a:r>
            <a:r>
              <a:rPr sz="2400" b="1" i="0" dirty="0" err="1">
                <a:latin typeface="Calibri"/>
              </a:rPr>
              <a:t>que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muda</a:t>
            </a:r>
            <a:r>
              <a:rPr sz="2400" b="1" i="0" dirty="0">
                <a:latin typeface="Calibri"/>
              </a:rPr>
              <a:t> no </a:t>
            </a:r>
            <a:r>
              <a:rPr sz="2400" b="1" i="0" dirty="0" err="1">
                <a:latin typeface="Calibri"/>
              </a:rPr>
              <a:t>contracheque</a:t>
            </a:r>
            <a:endParaRPr sz="2400" b="1" i="0" dirty="0"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O RSC é via alternativa de acesso ao Incentivo à Qualificação, e não uma parcela nova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6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508760"/>
            <a:ext cx="1828800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1508760"/>
            <a:ext cx="1828800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Nível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1508760"/>
            <a:ext cx="4572000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86000" y="1508760"/>
            <a:ext cx="4572000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Destinado a servidor com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0" y="1508760"/>
            <a:ext cx="4873752" cy="420624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858000" y="1508760"/>
            <a:ext cx="4873752" cy="4206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Calibri"/>
              </a:rPr>
              <a:t>Incentivo à Qualificação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1929384"/>
            <a:ext cx="18288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1929384"/>
            <a:ext cx="18288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RSC-PCCTAE 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0" y="1929384"/>
            <a:ext cx="45720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286000" y="1929384"/>
            <a:ext cx="45720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Ensino fundamental incompleto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0" y="1929384"/>
            <a:ext cx="4873752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858000" y="1929384"/>
            <a:ext cx="4873752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10% do vencimento básico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2386584"/>
            <a:ext cx="1828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2386584"/>
            <a:ext cx="18288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RSC-PCCTAE II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0" y="2386584"/>
            <a:ext cx="457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286000" y="2386584"/>
            <a:ext cx="45720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Ensino fundamental completo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0" y="2386584"/>
            <a:ext cx="4873752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858000" y="2386584"/>
            <a:ext cx="4873752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15% do vencimento básico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2843784"/>
            <a:ext cx="18288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7200" y="2843784"/>
            <a:ext cx="18288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RSC-PCCTAE III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286000" y="2843784"/>
            <a:ext cx="45720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286000" y="2843784"/>
            <a:ext cx="45720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Ensino médio ou técnico de nível médio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0" y="2843784"/>
            <a:ext cx="4873752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858000" y="2843784"/>
            <a:ext cx="4873752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25% do vencimento básico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3300984"/>
            <a:ext cx="1828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57200" y="3300984"/>
            <a:ext cx="18288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RSC-PCCTAE IV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286000" y="3300984"/>
            <a:ext cx="457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2286000" y="3300984"/>
            <a:ext cx="45720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Graduação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858000" y="3300984"/>
            <a:ext cx="4873752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858000" y="3300984"/>
            <a:ext cx="4873752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30% do vencimento básico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57200" y="3758183"/>
            <a:ext cx="18288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57200" y="3758183"/>
            <a:ext cx="18288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RSC-PCCTAE V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286000" y="3758183"/>
            <a:ext cx="4572000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286000" y="3758183"/>
            <a:ext cx="45720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Pós-graduação lato sensu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58000" y="3758183"/>
            <a:ext cx="4873752" cy="457200"/>
          </a:xfrm>
          <a:prstGeom prst="rect">
            <a:avLst/>
          </a:prstGeom>
          <a:solidFill>
            <a:srgbClr val="FCE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858000" y="3758183"/>
            <a:ext cx="4873752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52% do vencimento básico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57200" y="4215383"/>
            <a:ext cx="1828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57200" y="4215383"/>
            <a:ext cx="18288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RSC-PCCTAE VI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286000" y="4215383"/>
            <a:ext cx="457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2286000" y="4215383"/>
            <a:ext cx="4572000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Mestrado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858000" y="4215383"/>
            <a:ext cx="4873752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858000" y="4215383"/>
            <a:ext cx="4873752" cy="4572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0" i="0">
                <a:solidFill>
                  <a:srgbClr val="2B2B2B"/>
                </a:solidFill>
                <a:latin typeface="Calibri"/>
              </a:rPr>
              <a:t>75% do vencimento básico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E67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ATENÇÃO · O percentual do RSC SUBSTITUI o Incentivo à Qualificação por titulação. Os dois não se somam (art. 12-B, § 2º).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Oval 2"/>
          <p:cNvSpPr/>
          <p:nvPr/>
        </p:nvSpPr>
        <p:spPr>
          <a:xfrm>
            <a:off x="-2011680" y="-1280160"/>
            <a:ext cx="4937760" cy="49377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" name="Oval 3"/>
          <p:cNvSpPr/>
          <p:nvPr/>
        </p:nvSpPr>
        <p:spPr>
          <a:xfrm>
            <a:off x="8961120" y="3291840"/>
            <a:ext cx="5852160" cy="585216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914400"/>
            <a:ext cx="109728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FFDCE0"/>
                </a:solidFill>
                <a:latin typeface="Calibri"/>
              </a:rPr>
              <a:t>PARTE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03120"/>
            <a:ext cx="10972800" cy="71404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4400" b="1" i="0" dirty="0">
                <a:solidFill>
                  <a:srgbClr val="FFFFFF"/>
                </a:solidFill>
                <a:latin typeface="Calibri"/>
              </a:rPr>
              <a:t>Como </a:t>
            </a:r>
            <a:r>
              <a:rPr sz="4400" b="1" i="0" dirty="0" err="1">
                <a:solidFill>
                  <a:srgbClr val="FFFFFF"/>
                </a:solidFill>
                <a:latin typeface="Calibri"/>
              </a:rPr>
              <a:t>solicitar</a:t>
            </a:r>
            <a:r>
              <a:rPr lang="pt-BR" sz="4400" b="1" i="0" dirty="0">
                <a:solidFill>
                  <a:srgbClr val="FFFFFF"/>
                </a:solidFill>
                <a:latin typeface="Calibri"/>
              </a:rPr>
              <a:t> ?</a:t>
            </a:r>
            <a:endParaRPr sz="44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3840480"/>
            <a:ext cx="1097280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200" b="0" i="0">
                <a:solidFill>
                  <a:srgbClr val="FFDCE0"/>
                </a:solidFill>
                <a:latin typeface="Calibri"/>
              </a:rPr>
              <a:t>Duas etapas obrigatórias. Pular a primeira faz o processo voltar sem análise.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A </a:t>
            </a:r>
            <a:r>
              <a:rPr sz="2400" b="1" i="0" dirty="0" err="1">
                <a:latin typeface="Calibri"/>
              </a:rPr>
              <a:t>solicitação</a:t>
            </a:r>
            <a:r>
              <a:rPr sz="2400" b="1" i="0" dirty="0">
                <a:latin typeface="Calibri"/>
              </a:rPr>
              <a:t> </a:t>
            </a:r>
            <a:r>
              <a:rPr sz="2400" b="1" i="0" dirty="0" err="1">
                <a:latin typeface="Calibri"/>
              </a:rPr>
              <a:t>tem</a:t>
            </a:r>
            <a:r>
              <a:rPr sz="2400" b="1" i="0" dirty="0">
                <a:latin typeface="Calibri"/>
              </a:rPr>
              <a:t> duas etapas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Nesta ordem, sem exceção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8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645920"/>
            <a:ext cx="11274552" cy="19202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645920"/>
            <a:ext cx="1051560" cy="1920240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" y="1645920"/>
            <a:ext cx="1051560" cy="19202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54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1901952"/>
            <a:ext cx="9692640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 err="1">
                <a:latin typeface="Calibri"/>
              </a:rPr>
              <a:t>Preencher</a:t>
            </a:r>
            <a:r>
              <a:rPr sz="2400" b="1" i="0" dirty="0">
                <a:latin typeface="Calibri"/>
              </a:rPr>
              <a:t> no </a:t>
            </a:r>
            <a:r>
              <a:rPr sz="2400" b="1" i="0" dirty="0" err="1">
                <a:latin typeface="Calibri"/>
              </a:rPr>
              <a:t>Assistente</a:t>
            </a:r>
            <a:r>
              <a:rPr sz="2400" b="1" i="0" dirty="0">
                <a:latin typeface="Calibri"/>
              </a:rPr>
              <a:t> RSC-PCCTAE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423160"/>
            <a:ext cx="969264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0">
                <a:solidFill>
                  <a:srgbClr val="2B2B2B"/>
                </a:solidFill>
                <a:latin typeface="Calibri"/>
              </a:rPr>
              <a:t>Acesse rsc.ufpa.br, preencha os dados, selecione os critérios que você consegue comprovar e anexe a documentação. Ao final, o sistema gera o requerimento e os demais documentos do processo.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794760"/>
            <a:ext cx="11274552" cy="19202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57200" y="3794760"/>
            <a:ext cx="1051560" cy="1920240"/>
          </a:xfrm>
          <a:prstGeom prst="rect">
            <a:avLst/>
          </a:prstGeom>
          <a:solidFill>
            <a:srgbClr val="8B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3794760"/>
            <a:ext cx="1051560" cy="19202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54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4050792"/>
            <a:ext cx="9692640" cy="4114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 err="1">
                <a:latin typeface="Calibri"/>
              </a:rPr>
              <a:t>Abrir</a:t>
            </a:r>
            <a:r>
              <a:rPr sz="2400" b="1" i="0" dirty="0">
                <a:latin typeface="Calibri"/>
              </a:rPr>
              <a:t> o </a:t>
            </a:r>
            <a:r>
              <a:rPr sz="2400" b="1" i="0" dirty="0" err="1">
                <a:latin typeface="Calibri"/>
              </a:rPr>
              <a:t>processo</a:t>
            </a:r>
            <a:r>
              <a:rPr sz="2400" b="1" i="0" dirty="0">
                <a:latin typeface="Calibri"/>
              </a:rPr>
              <a:t> no SIPAC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4572000"/>
            <a:ext cx="9692640" cy="10058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0">
                <a:solidFill>
                  <a:srgbClr val="2B2B2B"/>
                </a:solidFill>
                <a:latin typeface="Calibri"/>
              </a:rPr>
              <a:t>Baixe os arquivos gerados pelo Assistente e abra processo eletrônico no SIPAC, anexando cada documento no tipo correspondente. Só após a protocolização o pedido segue para análise.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6035040"/>
            <a:ext cx="11274552" cy="347472"/>
          </a:xfrm>
          <a:prstGeom prst="rect">
            <a:avLst/>
          </a:prstGeom>
          <a:solidFill>
            <a:srgbClr val="F2B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94360" y="6035040"/>
            <a:ext cx="11000232" cy="34747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B2B2B"/>
                </a:solidFill>
                <a:latin typeface="Calibri"/>
              </a:rPr>
              <a:t>Processo autuado no SIPAC sem os documentos do Assistente é devolvido para regularização.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9966960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 dirty="0">
                <a:latin typeface="Calibri"/>
              </a:rPr>
              <a:t>Etapa 1 · O </a:t>
            </a:r>
            <a:r>
              <a:rPr sz="2400" b="1" i="0" dirty="0" err="1">
                <a:latin typeface="Calibri"/>
              </a:rPr>
              <a:t>Assistente</a:t>
            </a:r>
            <a:r>
              <a:rPr sz="2400" b="1" i="0" dirty="0">
                <a:latin typeface="Calibri"/>
              </a:rPr>
              <a:t> RSC-PCCTAE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9966960" cy="347472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rsc.ufpa.br · três passos guiados</a:t>
            </a:r>
          </a:p>
        </p:txBody>
      </p:sp>
      <p:pic>
        <p:nvPicPr>
          <p:cNvPr id="4" name="Picture 3" descr="Logo da PROGEP UFP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0" y="384048"/>
            <a:ext cx="1325880" cy="3413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UFPA · PROGEP · RSC-PCCTAE · Agosto/2026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0" i="0">
                <a:solidFill>
                  <a:srgbClr val="6B7280"/>
                </a:solidFill>
                <a:latin typeface="Calibri"/>
              </a:rPr>
              <a:t>9</a:t>
            </a:r>
          </a:p>
        </p:txBody>
      </p:sp>
      <p:pic>
        <p:nvPicPr>
          <p:cNvPr id="7" name="Picture 6" descr="01_tela_inici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15" y="1657350"/>
            <a:ext cx="8023845" cy="40470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66760" y="1481328"/>
            <a:ext cx="3364992" cy="44348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rgbClr val="A61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66760" y="1481328"/>
            <a:ext cx="3364992" cy="40233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45720" tIns="18288" rIns="45720" bIns="18288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PONTOS DE ATENÇÃO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0" y="2011680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Botões SALVAR e CARREGAR permitem parar e continuar depois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0" y="2999232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Painel lateral mostra a pontuação em tempo real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3986784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Os dados ficam salvos apenas no seu navegador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4974336"/>
            <a:ext cx="292608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B2B2B"/>
                </a:solidFill>
                <a:latin typeface="Calibri"/>
              </a:rPr>
              <a:t>·  Em computador público, exporte os dados e limpe o navegador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2140</Words>
  <Application>Microsoft Office PowerPoint</Application>
  <PresentationFormat>Widescreen</PresentationFormat>
  <Paragraphs>282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Pedagogico CAPACIT</cp:lastModifiedBy>
  <cp:revision>4</cp:revision>
  <dcterms:created xsi:type="dcterms:W3CDTF">2013-01-27T09:14:16Z</dcterms:created>
  <dcterms:modified xsi:type="dcterms:W3CDTF">2026-07-31T15:09:18Z</dcterms:modified>
  <cp:category/>
</cp:coreProperties>
</file>